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69" r:id="rId5"/>
    <p:sldId id="260" r:id="rId6"/>
    <p:sldId id="263" r:id="rId7"/>
    <p:sldId id="261" r:id="rId8"/>
    <p:sldId id="262" r:id="rId9"/>
    <p:sldId id="264" r:id="rId10"/>
    <p:sldId id="265" r:id="rId11"/>
    <p:sldId id="268" r:id="rId12"/>
    <p:sldId id="266" r:id="rId13"/>
    <p:sldId id="267" r:id="rId14"/>
    <p:sldId id="270" r:id="rId15"/>
  </p:sldIdLst>
  <p:sldSz cx="9144000" cy="6858000" type="screen4x3"/>
  <p:notesSz cx="7010400" cy="92233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06" autoAdjust="0"/>
    <p:restoredTop sz="94660"/>
  </p:normalViewPr>
  <p:slideViewPr>
    <p:cSldViewPr showGuides="1">
      <p:cViewPr>
        <p:scale>
          <a:sx n="90" d="100"/>
          <a:sy n="90" d="100"/>
        </p:scale>
        <p:origin x="-948" y="-150"/>
      </p:cViewPr>
      <p:guideLst>
        <p:guide orient="horz" pos="2160"/>
        <p:guide pos="192"/>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517634" y="1432035"/>
            <a:ext cx="8077200" cy="2065944"/>
          </a:xfrm>
        </p:spPr>
        <p:txBody>
          <a:bodyPr>
            <a:normAutofit/>
          </a:bodyPr>
          <a:lstStyle>
            <a:lvl1pPr>
              <a:defRPr sz="4000"/>
            </a:lvl1pPr>
          </a:lstStyle>
          <a:p>
            <a:r>
              <a:rPr lang="en-US" smtClean="0"/>
              <a:t>Click to edit Master title style</a:t>
            </a:r>
            <a:endParaRPr lang="en-US" dirty="0"/>
          </a:p>
        </p:txBody>
      </p:sp>
      <p:sp>
        <p:nvSpPr>
          <p:cNvPr id="3" name="Subtitle 2"/>
          <p:cNvSpPr>
            <a:spLocks noGrp="1"/>
          </p:cNvSpPr>
          <p:nvPr>
            <p:ph type="subTitle" idx="1"/>
          </p:nvPr>
        </p:nvSpPr>
        <p:spPr>
          <a:xfrm>
            <a:off x="1403132" y="3689132"/>
            <a:ext cx="6400800" cy="1752600"/>
          </a:xfrm>
        </p:spPr>
        <p:txBody>
          <a:bodyPr>
            <a:noAutofit/>
          </a:bodyPr>
          <a:lstStyle>
            <a:lvl1pPr marL="0" indent="0" algn="ctr">
              <a:buFont typeface="Arial" pitchFamily="34" charset="0"/>
              <a:buNone/>
              <a:defRPr sz="2400">
                <a:solidFill>
                  <a:schemeClr val="accent6">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29842102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CCFB948-DD57-4D27-ADD1-6A7D2658C709}" type="datetimeFigureOut">
              <a:rPr lang="en-US" smtClean="0"/>
              <a:t>4/1/2013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CB95D00-0EA4-45C8-A966-1A52745EE61D}" type="slidenum">
              <a:rPr lang="en-US" smtClean="0"/>
              <a:t>‹#›</a:t>
            </a:fld>
            <a:endParaRPr lang="en-US"/>
          </a:p>
        </p:txBody>
      </p:sp>
    </p:spTree>
    <p:extLst>
      <p:ext uri="{BB962C8B-B14F-4D97-AF65-F5344CB8AC3E}">
        <p14:creationId xmlns:p14="http://schemas.microsoft.com/office/powerpoint/2010/main" val="28611845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CCFB948-DD57-4D27-ADD1-6A7D2658C709}" type="datetimeFigureOut">
              <a:rPr lang="en-US" smtClean="0"/>
              <a:t>4/1/2013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CB95D00-0EA4-45C8-A966-1A52745EE61D}" type="slidenum">
              <a:rPr lang="en-US" smtClean="0"/>
              <a:t>‹#›</a:t>
            </a:fld>
            <a:endParaRPr lang="en-US"/>
          </a:p>
        </p:txBody>
      </p:sp>
    </p:spTree>
    <p:extLst>
      <p:ext uri="{BB962C8B-B14F-4D97-AF65-F5344CB8AC3E}">
        <p14:creationId xmlns:p14="http://schemas.microsoft.com/office/powerpoint/2010/main" val="38021053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5CCFB948-DD57-4D27-ADD1-6A7D2658C709}" type="datetimeFigureOut">
              <a:rPr lang="en-US" smtClean="0"/>
              <a:t>4/1/2013</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5CB95D00-0EA4-45C8-A966-1A52745EE61D}" type="slidenum">
              <a:rPr lang="en-US" smtClean="0"/>
              <a:t>‹#›</a:t>
            </a:fld>
            <a:endParaRPr lang="en-US"/>
          </a:p>
        </p:txBody>
      </p:sp>
    </p:spTree>
    <p:extLst>
      <p:ext uri="{BB962C8B-B14F-4D97-AF65-F5344CB8AC3E}">
        <p14:creationId xmlns:p14="http://schemas.microsoft.com/office/powerpoint/2010/main" val="6084098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bg1"/>
        </a:solidFill>
        <a:effectLst/>
      </p:bgPr>
    </p:bg>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559128" y="1171902"/>
            <a:ext cx="8004174" cy="2307183"/>
          </a:xfrm>
        </p:spPr>
        <p:txBody>
          <a:bodyPr vert="horz" lIns="91440" tIns="45720" rIns="91440" bIns="45720" rtlCol="0" anchor="b" anchorCtr="0">
            <a:normAutofit/>
          </a:bodyPr>
          <a:lstStyle>
            <a:lvl1pPr>
              <a:defRPr lang="en-US" sz="4000" b="0" cap="none">
                <a:solidFill>
                  <a:schemeClr val="tx2"/>
                </a:solidFill>
              </a:defRPr>
            </a:lvl1pPr>
          </a:lstStyle>
          <a:p>
            <a:pPr lvl="0">
              <a:lnSpc>
                <a:spcPct val="85000"/>
              </a:lnSpc>
            </a:pPr>
            <a:r>
              <a:rPr lang="en-US" smtClean="0"/>
              <a:t>Click to edit Master title style</a:t>
            </a:r>
            <a:endParaRPr lang="en-US" dirty="0"/>
          </a:p>
        </p:txBody>
      </p:sp>
      <p:sp>
        <p:nvSpPr>
          <p:cNvPr id="3" name="Text Placeholder 2"/>
          <p:cNvSpPr>
            <a:spLocks noGrp="1"/>
          </p:cNvSpPr>
          <p:nvPr>
            <p:ph type="body" idx="1"/>
          </p:nvPr>
        </p:nvSpPr>
        <p:spPr>
          <a:xfrm>
            <a:off x="1399032" y="3685032"/>
            <a:ext cx="6400800" cy="1755648"/>
          </a:xfrm>
        </p:spPr>
        <p:txBody>
          <a:bodyPr vert="horz" lIns="91440" tIns="45720" rIns="91440" bIns="45720" rtlCol="0">
            <a:noAutofit/>
          </a:bodyPr>
          <a:lstStyle>
            <a:lvl1pPr marL="236538" indent="-236538" algn="l">
              <a:buNone/>
              <a:defRPr lang="en-US" sz="2400" dirty="0" smtClean="0">
                <a:solidFill>
                  <a:schemeClr val="accent6">
                    <a:lumMod val="75000"/>
                  </a:schemeClr>
                </a:solidFill>
              </a:defRPr>
            </a:lvl1pPr>
          </a:lstStyle>
          <a:p>
            <a:pPr marL="0" lvl="0" indent="0" algn="ctr"/>
            <a:r>
              <a:rPr lang="en-US" smtClean="0"/>
              <a:t>Click to edit Master text styles</a:t>
            </a:r>
          </a:p>
        </p:txBody>
      </p:sp>
    </p:spTree>
    <p:extLst>
      <p:ext uri="{BB962C8B-B14F-4D97-AF65-F5344CB8AC3E}">
        <p14:creationId xmlns:p14="http://schemas.microsoft.com/office/powerpoint/2010/main" val="42607529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748097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Content Placeholder 2"/>
          <p:cNvSpPr>
            <a:spLocks noGrp="1"/>
          </p:cNvSpPr>
          <p:nvPr>
            <p:ph sz="half" idx="1"/>
          </p:nvPr>
        </p:nvSpPr>
        <p:spPr>
          <a:xfrm>
            <a:off x="289034" y="1295400"/>
            <a:ext cx="4282966" cy="5029200"/>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295400"/>
            <a:ext cx="4267200" cy="5029200"/>
          </a:xfrm>
        </p:spPr>
        <p:txBody>
          <a:bodyPr>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356317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bhead and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dirty="0"/>
          </a:p>
        </p:txBody>
      </p:sp>
      <p:sp>
        <p:nvSpPr>
          <p:cNvPr id="3" name="Text Placeholder 2"/>
          <p:cNvSpPr>
            <a:spLocks noGrp="1"/>
          </p:cNvSpPr>
          <p:nvPr>
            <p:ph type="body" idx="1"/>
          </p:nvPr>
        </p:nvSpPr>
        <p:spPr>
          <a:xfrm>
            <a:off x="228600" y="1234966"/>
            <a:ext cx="8610600" cy="639762"/>
          </a:xfrm>
        </p:spPr>
        <p:txBody>
          <a:bodyPr anchor="b">
            <a:noAutofit/>
          </a:bodyPr>
          <a:lstStyle>
            <a:lvl1pPr marL="0" indent="0">
              <a:spcBef>
                <a:spcPts val="0"/>
              </a:spcBef>
              <a:buNone/>
              <a:defRPr sz="2200" b="0" i="0">
                <a:solidFill>
                  <a:schemeClr val="accent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47650" y="1906260"/>
            <a:ext cx="8610600" cy="4373672"/>
          </a:xfrm>
        </p:spPr>
        <p:txBody>
          <a:bodyPr>
            <a:normAutofit/>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10433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smtClean="0"/>
              <a:t>Click to edit Master title style</a:t>
            </a:r>
            <a:endParaRPr lang="en-US"/>
          </a:p>
        </p:txBody>
      </p:sp>
      <p:sp>
        <p:nvSpPr>
          <p:cNvPr id="3" name="Text Placeholder 2"/>
          <p:cNvSpPr>
            <a:spLocks noGrp="1"/>
          </p:cNvSpPr>
          <p:nvPr>
            <p:ph type="body" idx="1"/>
          </p:nvPr>
        </p:nvSpPr>
        <p:spPr>
          <a:xfrm>
            <a:off x="228600" y="1234966"/>
            <a:ext cx="4267200" cy="639762"/>
          </a:xfrm>
        </p:spPr>
        <p:txBody>
          <a:bodyPr anchor="b">
            <a:noAutofit/>
          </a:bodyPr>
          <a:lstStyle>
            <a:lvl1pPr marL="0" indent="0">
              <a:spcBef>
                <a:spcPts val="0"/>
              </a:spcBef>
              <a:buNone/>
              <a:defRPr sz="2200" b="0" i="0">
                <a:solidFill>
                  <a:schemeClr val="accent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47650" y="1906260"/>
            <a:ext cx="4267200" cy="4373672"/>
          </a:xfrm>
        </p:spPr>
        <p:txBody>
          <a:bodyPr>
            <a:normAutofit/>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568825" y="1234966"/>
            <a:ext cx="4268876" cy="639762"/>
          </a:xfrm>
        </p:spPr>
        <p:txBody>
          <a:bodyPr anchor="b">
            <a:noAutofit/>
          </a:bodyPr>
          <a:lstStyle>
            <a:lvl1pPr marL="0" indent="0">
              <a:spcBef>
                <a:spcPts val="0"/>
              </a:spcBef>
              <a:buNone/>
              <a:defRPr sz="2200" b="0" i="0">
                <a:solidFill>
                  <a:schemeClr val="accent5"/>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568825" y="1906260"/>
            <a:ext cx="4268876" cy="4373672"/>
          </a:xfrm>
        </p:spPr>
        <p:txBody>
          <a:bodyPr>
            <a:normAutofit/>
          </a:bodyPr>
          <a:lstStyle>
            <a:lvl1pPr>
              <a:defRPr sz="1800"/>
            </a:lvl1pPr>
            <a:lvl2pPr>
              <a:defRPr sz="1600"/>
            </a:lvl2pPr>
            <a:lvl3pPr>
              <a:defRPr sz="1400"/>
            </a:lvl3pPr>
            <a:lvl4pPr>
              <a:defRPr sz="1200"/>
            </a:lvl4pPr>
            <a:lvl5pPr>
              <a:defRPr sz="12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98640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5CCFB948-DD57-4D27-ADD1-6A7D2658C709}" type="datetimeFigureOut">
              <a:rPr lang="en-US" smtClean="0"/>
              <a:t>4/1/2013</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5CB95D00-0EA4-45C8-A966-1A52745EE61D}" type="slidenum">
              <a:rPr lang="en-US" smtClean="0"/>
              <a:t>‹#›</a:t>
            </a:fld>
            <a:endParaRPr lang="en-US"/>
          </a:p>
        </p:txBody>
      </p:sp>
    </p:spTree>
    <p:extLst>
      <p:ext uri="{BB962C8B-B14F-4D97-AF65-F5344CB8AC3E}">
        <p14:creationId xmlns:p14="http://schemas.microsoft.com/office/powerpoint/2010/main" val="2022214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5CCFB948-DD57-4D27-ADD1-6A7D2658C709}" type="datetimeFigureOut">
              <a:rPr lang="en-US" smtClean="0"/>
              <a:t>4/1/2013</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5CB95D00-0EA4-45C8-A966-1A52745EE61D}" type="slidenum">
              <a:rPr lang="en-US" smtClean="0"/>
              <a:t>‹#›</a:t>
            </a:fld>
            <a:endParaRPr lang="en-US"/>
          </a:p>
        </p:txBody>
      </p:sp>
    </p:spTree>
    <p:extLst>
      <p:ext uri="{BB962C8B-B14F-4D97-AF65-F5344CB8AC3E}">
        <p14:creationId xmlns:p14="http://schemas.microsoft.com/office/powerpoint/2010/main" val="3352210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5CCFB948-DD57-4D27-ADD1-6A7D2658C709}" type="datetimeFigureOut">
              <a:rPr lang="en-US" smtClean="0"/>
              <a:t>4/1/2013</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5CB95D00-0EA4-45C8-A966-1A52745EE61D}" type="slidenum">
              <a:rPr lang="en-US" smtClean="0"/>
              <a:t>‹#›</a:t>
            </a:fld>
            <a:endParaRPr lang="en-US"/>
          </a:p>
        </p:txBody>
      </p:sp>
    </p:spTree>
    <p:extLst>
      <p:ext uri="{BB962C8B-B14F-4D97-AF65-F5344CB8AC3E}">
        <p14:creationId xmlns:p14="http://schemas.microsoft.com/office/powerpoint/2010/main" val="16146957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8600" y="0"/>
            <a:ext cx="6553200" cy="685800"/>
          </a:xfrm>
          <a:prstGeom prst="rect">
            <a:avLst/>
          </a:prstGeom>
        </p:spPr>
        <p:txBody>
          <a:bodyPr vert="horz" lIns="91440" tIns="45720" rIns="91440" bIns="45720" rtlCol="0" anchor="b" anchorCtr="0">
            <a:normAutofit/>
          </a:bodyPr>
          <a:lstStyle/>
          <a:p>
            <a:pPr lvl="0" algn="l">
              <a:lnSpc>
                <a:spcPct val="85000"/>
              </a:lnSpc>
            </a:pPr>
            <a:r>
              <a:rPr lang="en-US" dirty="0" smtClean="0"/>
              <a:t>Click to edit Master title style</a:t>
            </a:r>
            <a:endParaRPr lang="en-US" dirty="0"/>
          </a:p>
        </p:txBody>
      </p:sp>
      <p:sp>
        <p:nvSpPr>
          <p:cNvPr id="3" name="Text Placeholder 2"/>
          <p:cNvSpPr>
            <a:spLocks noGrp="1"/>
          </p:cNvSpPr>
          <p:nvPr>
            <p:ph type="body" idx="1"/>
          </p:nvPr>
        </p:nvSpPr>
        <p:spPr>
          <a:xfrm>
            <a:off x="289034" y="1295400"/>
            <a:ext cx="8550166" cy="49530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extBox 7"/>
          <p:cNvSpPr txBox="1"/>
          <p:nvPr/>
        </p:nvSpPr>
        <p:spPr>
          <a:xfrm>
            <a:off x="-206297" y="6584796"/>
            <a:ext cx="685800" cy="230832"/>
          </a:xfrm>
          <a:prstGeom prst="rect">
            <a:avLst/>
          </a:prstGeom>
          <a:noFill/>
        </p:spPr>
        <p:txBody>
          <a:bodyPr wrap="square" rtlCol="0">
            <a:spAutoFit/>
          </a:bodyPr>
          <a:lstStyle/>
          <a:p>
            <a:pPr algn="r"/>
            <a:fld id="{45D26C13-F0D3-47ED-963B-8C497237818C}" type="slidenum">
              <a:rPr lang="en-US" sz="900" smtClean="0">
                <a:solidFill>
                  <a:schemeClr val="tx2"/>
                </a:solidFill>
                <a:latin typeface="Arial" pitchFamily="34" charset="0"/>
                <a:cs typeface="Arial" pitchFamily="34" charset="0"/>
              </a:rPr>
              <a:pPr algn="r"/>
              <a:t>‹#›</a:t>
            </a:fld>
            <a:endParaRPr lang="en-US" sz="900" dirty="0">
              <a:solidFill>
                <a:schemeClr val="tx2"/>
              </a:solidFill>
              <a:latin typeface="Arial" pitchFamily="34" charset="0"/>
              <a:cs typeface="Arial" pitchFamily="34" charset="0"/>
            </a:endParaRPr>
          </a:p>
        </p:txBody>
      </p:sp>
      <p:sp>
        <p:nvSpPr>
          <p:cNvPr id="7" name="Rectangle 11"/>
          <p:cNvSpPr>
            <a:spLocks noChangeArrowheads="1"/>
          </p:cNvSpPr>
          <p:nvPr userDrawn="1"/>
        </p:nvSpPr>
        <p:spPr bwMode="auto">
          <a:xfrm>
            <a:off x="479503" y="6584795"/>
            <a:ext cx="6553200" cy="215444"/>
          </a:xfrm>
          <a:prstGeom prst="rect">
            <a:avLst/>
          </a:prstGeom>
          <a:noFill/>
          <a:ln>
            <a:noFill/>
          </a:ln>
          <a:effectLst/>
          <a:extLst>
            <a:ext uri="{909E8E84-426E-40DD-AFC4-6F175D3DCCD1}">
              <a14:hiddenFill xmlns:a14="http://schemas.microsoft.com/office/drawing/2010/main">
                <a:solidFill>
                  <a:srgbClr val="074B85"/>
                </a:solidFill>
              </a14:hiddenFill>
            </a:ext>
            <a:ext uri="{91240B29-F687-4F45-9708-019B960494DF}">
              <a14:hiddenLine xmlns:a14="http://schemas.microsoft.com/office/drawing/2010/main" w="9525">
                <a:solidFill>
                  <a:srgbClr val="646D7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00000"/>
              </a:lnSpc>
              <a:spcBef>
                <a:spcPct val="50000"/>
              </a:spcBef>
            </a:pPr>
            <a:r>
              <a:rPr lang="en-US" sz="800" dirty="0">
                <a:solidFill>
                  <a:schemeClr val="bg1">
                    <a:lumMod val="50000"/>
                  </a:schemeClr>
                </a:solidFill>
              </a:rPr>
              <a:t>Boston Scientific Confidential -- For Internal Use Only.  Do Not Copy, Display or Distribute Externally </a:t>
            </a:r>
          </a:p>
        </p:txBody>
      </p:sp>
    </p:spTree>
    <p:extLst>
      <p:ext uri="{BB962C8B-B14F-4D97-AF65-F5344CB8AC3E}">
        <p14:creationId xmlns:p14="http://schemas.microsoft.com/office/powerpoint/2010/main" val="917382944"/>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2" r:id="rId4"/>
    <p:sldLayoutId id="2147483653" r:id="rId5"/>
    <p:sldLayoutId id="2147483660"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lang="en-US" sz="2400" kern="1200" dirty="0">
          <a:solidFill>
            <a:srgbClr val="1F497D"/>
          </a:solidFill>
          <a:effectLst/>
          <a:latin typeface="Arial" pitchFamily="34" charset="0"/>
          <a:ea typeface="+mj-ea"/>
          <a:cs typeface="Arial" pitchFamily="34" charset="0"/>
        </a:defRPr>
      </a:lvl1pPr>
    </p:titleStyle>
    <p:bodyStyle>
      <a:lvl1pPr marL="236538" indent="-236538" algn="l" defTabSz="914400" rtl="0" eaLnBrk="1" latinLnBrk="0" hangingPunct="1">
        <a:lnSpc>
          <a:spcPct val="85000"/>
        </a:lnSpc>
        <a:spcBef>
          <a:spcPts val="600"/>
        </a:spcBef>
        <a:buFont typeface="Arial" pitchFamily="34" charset="0"/>
        <a:buChar char="•"/>
        <a:defRPr sz="2000" kern="1200">
          <a:solidFill>
            <a:srgbClr val="1F497D"/>
          </a:solidFill>
          <a:latin typeface="+mn-lt"/>
          <a:ea typeface="+mn-ea"/>
          <a:cs typeface="+mn-cs"/>
        </a:defRPr>
      </a:lvl1pPr>
      <a:lvl2pPr marL="693738" indent="-236538" algn="l" defTabSz="914400" rtl="0" eaLnBrk="1" latinLnBrk="0" hangingPunct="1">
        <a:lnSpc>
          <a:spcPct val="85000"/>
        </a:lnSpc>
        <a:spcBef>
          <a:spcPct val="20000"/>
        </a:spcBef>
        <a:buFont typeface="Arial" pitchFamily="34" charset="0"/>
        <a:buChar char="–"/>
        <a:defRPr sz="1800" kern="1200">
          <a:solidFill>
            <a:srgbClr val="1F497D"/>
          </a:solidFill>
          <a:latin typeface="+mn-lt"/>
          <a:ea typeface="+mn-ea"/>
          <a:cs typeface="+mn-cs"/>
        </a:defRPr>
      </a:lvl2pPr>
      <a:lvl3pPr marL="1087438" indent="-173038" algn="l" defTabSz="914400" rtl="0" eaLnBrk="1" latinLnBrk="0" hangingPunct="1">
        <a:lnSpc>
          <a:spcPct val="85000"/>
        </a:lnSpc>
        <a:spcBef>
          <a:spcPct val="20000"/>
        </a:spcBef>
        <a:buFont typeface="Arial" pitchFamily="34" charset="0"/>
        <a:buChar char="•"/>
        <a:defRPr sz="1600" kern="1200">
          <a:solidFill>
            <a:srgbClr val="1F497D"/>
          </a:solidFill>
          <a:latin typeface="+mn-lt"/>
          <a:ea typeface="+mn-ea"/>
          <a:cs typeface="+mn-cs"/>
        </a:defRPr>
      </a:lvl3pPr>
      <a:lvl4pPr marL="1544638" indent="-173038" algn="l" defTabSz="914400" rtl="0" eaLnBrk="1" latinLnBrk="0" hangingPunct="1">
        <a:lnSpc>
          <a:spcPct val="85000"/>
        </a:lnSpc>
        <a:spcBef>
          <a:spcPct val="20000"/>
        </a:spcBef>
        <a:buFont typeface="Arial" pitchFamily="34" charset="0"/>
        <a:buChar char="–"/>
        <a:defRPr sz="1400" kern="1200">
          <a:solidFill>
            <a:srgbClr val="1F497D"/>
          </a:solidFill>
          <a:latin typeface="+mn-lt"/>
          <a:ea typeface="+mn-ea"/>
          <a:cs typeface="+mn-cs"/>
        </a:defRPr>
      </a:lvl4pPr>
      <a:lvl5pPr marL="2001838" indent="-173038" algn="l" defTabSz="914400" rtl="0" eaLnBrk="1" latinLnBrk="0" hangingPunct="1">
        <a:lnSpc>
          <a:spcPct val="85000"/>
        </a:lnSpc>
        <a:spcBef>
          <a:spcPct val="20000"/>
        </a:spcBef>
        <a:buFont typeface="Arial" pitchFamily="34" charset="0"/>
        <a:buChar char="»"/>
        <a:defRPr sz="1400" kern="1200">
          <a:solidFill>
            <a:srgbClr val="1F497D"/>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17634" y="1295400"/>
            <a:ext cx="8077200" cy="2202579"/>
          </a:xfrm>
        </p:spPr>
        <p:txBody>
          <a:bodyPr>
            <a:normAutofit fontScale="90000"/>
          </a:bodyPr>
          <a:lstStyle/>
          <a:p>
            <a:r>
              <a:rPr lang="el-GR" dirty="0" smtClean="0"/>
              <a:t>Ο κλάδος της Βιοϊατρικής στο επάγγελμα του Ηλεκτρολόγου Μηχανικού</a:t>
            </a:r>
            <a:br>
              <a:rPr lang="el-GR" dirty="0" smtClean="0"/>
            </a:br>
            <a:r>
              <a:rPr lang="el-GR" dirty="0" smtClean="0"/>
              <a:t> </a:t>
            </a:r>
            <a:endParaRPr lang="en-US" dirty="0"/>
          </a:p>
        </p:txBody>
      </p:sp>
      <p:sp>
        <p:nvSpPr>
          <p:cNvPr id="3" name="Subtitle 2"/>
          <p:cNvSpPr>
            <a:spLocks noGrp="1"/>
          </p:cNvSpPr>
          <p:nvPr>
            <p:ph type="subTitle" idx="1"/>
          </p:nvPr>
        </p:nvSpPr>
        <p:spPr>
          <a:xfrm>
            <a:off x="1403132" y="3429000"/>
            <a:ext cx="6521668" cy="2514600"/>
          </a:xfrm>
        </p:spPr>
        <p:txBody>
          <a:bodyPr/>
          <a:lstStyle/>
          <a:p>
            <a:r>
              <a:rPr lang="el-GR" dirty="0" smtClean="0"/>
              <a:t>Απρίλιος </a:t>
            </a:r>
            <a:r>
              <a:rPr lang="en-US" dirty="0" smtClean="0"/>
              <a:t>2</a:t>
            </a:r>
            <a:r>
              <a:rPr lang="en-US" baseline="30000" dirty="0" smtClean="0"/>
              <a:t>th</a:t>
            </a:r>
            <a:r>
              <a:rPr lang="en-US" dirty="0" smtClean="0"/>
              <a:t> 201</a:t>
            </a:r>
            <a:r>
              <a:rPr lang="el-GR" dirty="0" smtClean="0"/>
              <a:t>3,Ξάνθη</a:t>
            </a:r>
            <a:endParaRPr lang="en-US" dirty="0" smtClean="0"/>
          </a:p>
          <a:p>
            <a:r>
              <a:rPr lang="el-GR" dirty="0" smtClean="0"/>
              <a:t> </a:t>
            </a:r>
          </a:p>
          <a:p>
            <a:r>
              <a:rPr lang="el-GR" dirty="0" smtClean="0"/>
              <a:t>Κωνσταντίνος Μουντζούκης</a:t>
            </a:r>
            <a:endParaRPr lang="en-US" dirty="0" smtClean="0"/>
          </a:p>
          <a:p>
            <a:r>
              <a:rPr lang="en-US" sz="1600" dirty="0" smtClean="0"/>
              <a:t>B </a:t>
            </a:r>
            <a:r>
              <a:rPr lang="en-US" sz="1600" dirty="0" err="1" smtClean="0"/>
              <a:t>Eng</a:t>
            </a:r>
            <a:r>
              <a:rPr lang="en-US" sz="1600" dirty="0" smtClean="0"/>
              <a:t> Electronic &amp; Electrical Engineering (University of Glasgow)</a:t>
            </a:r>
          </a:p>
          <a:p>
            <a:r>
              <a:rPr lang="en-US" sz="1600" dirty="0" smtClean="0"/>
              <a:t>M </a:t>
            </a:r>
            <a:r>
              <a:rPr lang="en-US" sz="1600" dirty="0" err="1" smtClean="0"/>
              <a:t>Eng</a:t>
            </a:r>
            <a:r>
              <a:rPr lang="en-US" sz="1600" dirty="0" smtClean="0"/>
              <a:t> Bioengineering (University of Strathclyde)</a:t>
            </a:r>
            <a:endParaRPr lang="en-US" sz="1600" dirty="0"/>
          </a:p>
        </p:txBody>
      </p:sp>
    </p:spTree>
    <p:extLst>
      <p:ext uri="{BB962C8B-B14F-4D97-AF65-F5344CB8AC3E}">
        <p14:creationId xmlns:p14="http://schemas.microsoft.com/office/powerpoint/2010/main" val="16626141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smtClean="0"/>
              <a:t>Ποιό είναι το πεδίο δράσης</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4800" y="1295400"/>
            <a:ext cx="4495801" cy="4953000"/>
          </a:xfrm>
        </p:spPr>
      </p:pic>
      <p:sp>
        <p:nvSpPr>
          <p:cNvPr id="8" name="Content Placeholder 7"/>
          <p:cNvSpPr>
            <a:spLocks noGrp="1"/>
          </p:cNvSpPr>
          <p:nvPr>
            <p:ph sz="quarter" idx="4294967295"/>
          </p:nvPr>
        </p:nvSpPr>
        <p:spPr>
          <a:xfrm>
            <a:off x="4802188" y="1371600"/>
            <a:ext cx="4189412" cy="4419600"/>
          </a:xfrm>
        </p:spPr>
        <p:txBody>
          <a:bodyPr/>
          <a:lstStyle/>
          <a:p>
            <a:pPr marL="0" indent="0">
              <a:buNone/>
            </a:pPr>
            <a:r>
              <a:rPr lang="el-GR" dirty="0" smtClean="0"/>
              <a:t>Τα προϊόντα και οι τεχνολογίες χρησιμοποιούνται για τη διάγνωση ή την θεραπεία σε ένα ευρύ φάσμα ιατρικών παθήσεων συμπεριλαμβανομένης της καρδιάς, του πεπτικού συστήματος,ουρολογικού,πνευμονικού,αγγειακού,ουρολογικού &amp; γυναικολογικού.</a:t>
            </a:r>
            <a:endParaRPr lang="en-US" dirty="0"/>
          </a:p>
        </p:txBody>
      </p:sp>
    </p:spTree>
    <p:extLst>
      <p:ext uri="{BB962C8B-B14F-4D97-AF65-F5344CB8AC3E}">
        <p14:creationId xmlns:p14="http://schemas.microsoft.com/office/powerpoint/2010/main" val="18389828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smtClean="0"/>
              <a:t>Αρμοδιότητες</a:t>
            </a:r>
            <a:endParaRPr lang="en-US" dirty="0"/>
          </a:p>
        </p:txBody>
      </p:sp>
      <p:sp>
        <p:nvSpPr>
          <p:cNvPr id="3" name="Content Placeholder 2"/>
          <p:cNvSpPr>
            <a:spLocks noGrp="1"/>
          </p:cNvSpPr>
          <p:nvPr>
            <p:ph idx="1"/>
          </p:nvPr>
        </p:nvSpPr>
        <p:spPr/>
        <p:txBody>
          <a:bodyPr>
            <a:normAutofit lnSpcReduction="10000"/>
          </a:bodyPr>
          <a:lstStyle/>
          <a:p>
            <a:r>
              <a:rPr lang="el-GR" dirty="0" smtClean="0"/>
              <a:t>Πωλήσεις</a:t>
            </a:r>
          </a:p>
          <a:p>
            <a:r>
              <a:rPr lang="el-GR" dirty="0" smtClean="0"/>
              <a:t>Οικονομοτεχνικές προσφορές &amp; διαγωνισμοί</a:t>
            </a:r>
          </a:p>
          <a:p>
            <a:r>
              <a:rPr lang="el-GR" dirty="0" smtClean="0"/>
              <a:t>Έλεγχος παρακαταθηκών</a:t>
            </a:r>
          </a:p>
          <a:p>
            <a:r>
              <a:rPr lang="el-GR" dirty="0" smtClean="0"/>
              <a:t>Έλεγχος υλικών προς λήξη</a:t>
            </a:r>
          </a:p>
          <a:p>
            <a:r>
              <a:rPr lang="el-GR" dirty="0" smtClean="0"/>
              <a:t>Συμμετοχή σε περιστατικά</a:t>
            </a:r>
          </a:p>
          <a:p>
            <a:r>
              <a:rPr lang="el-GR" dirty="0" smtClean="0"/>
              <a:t>Εκπαίδευση ιατρικού &amp; νοσηλευτικού προσωπικού</a:t>
            </a:r>
          </a:p>
          <a:p>
            <a:r>
              <a:rPr lang="el-GR" dirty="0" smtClean="0"/>
              <a:t>Συμμετοχή σε συνέδρια εσωτερικού &amp; εξωτερικού</a:t>
            </a:r>
          </a:p>
          <a:p>
            <a:r>
              <a:rPr lang="el-GR" dirty="0" smtClean="0"/>
              <a:t>Συμμετοχή κάθε μήνα σε ενδοεταιρικές συναντήσεις</a:t>
            </a:r>
          </a:p>
          <a:p>
            <a:r>
              <a:rPr lang="el-GR" dirty="0" smtClean="0"/>
              <a:t>Εκπαίδευση νέων συναδέλφων</a:t>
            </a:r>
          </a:p>
          <a:p>
            <a:r>
              <a:rPr lang="el-GR" dirty="0" smtClean="0"/>
              <a:t>Έρευνα και ανάπτυξη νέων αγορών </a:t>
            </a:r>
          </a:p>
          <a:p>
            <a:r>
              <a:rPr lang="el-GR" dirty="0" smtClean="0"/>
              <a:t>Παρακολούθηση σεμιναρίων διαχείρησης ανθρώπινου δυναμικού</a:t>
            </a:r>
          </a:p>
          <a:p>
            <a:r>
              <a:rPr lang="el-GR" dirty="0" smtClean="0"/>
              <a:t>Συμμετοχή σε σεμινάρια στρατιγικών πωλήσεων</a:t>
            </a:r>
          </a:p>
          <a:p>
            <a:r>
              <a:rPr lang="el-GR" dirty="0" smtClean="0"/>
              <a:t>Συμμετοχή σε εκπαίδευση νέων προϊοντων &amp; κλινικών μελετών</a:t>
            </a:r>
          </a:p>
          <a:p>
            <a:r>
              <a:rPr lang="el-GR" dirty="0" smtClean="0"/>
              <a:t>Πολύ καλή γνώση των ανταγωνιστών</a:t>
            </a:r>
          </a:p>
          <a:p>
            <a:r>
              <a:rPr lang="el-GR" dirty="0" smtClean="0"/>
              <a:t>Διαπραγματεύσεις με τα οικονομικά τμήματα των νοσοκομείων</a:t>
            </a:r>
          </a:p>
          <a:p>
            <a:pPr marL="0" indent="0">
              <a:buNone/>
            </a:pPr>
            <a:endParaRPr lang="en-US" dirty="0"/>
          </a:p>
        </p:txBody>
      </p:sp>
    </p:spTree>
    <p:extLst>
      <p:ext uri="{BB962C8B-B14F-4D97-AF65-F5344CB8AC3E}">
        <p14:creationId xmlns:p14="http://schemas.microsoft.com/office/powerpoint/2010/main" val="6205018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smtClean="0"/>
              <a:t>Ποιά είναι η αγορά σήμερα</a:t>
            </a:r>
            <a:endParaRPr lang="en-US" dirty="0"/>
          </a:p>
        </p:txBody>
      </p:sp>
      <p:sp>
        <p:nvSpPr>
          <p:cNvPr id="7" name="Content Placeholder 6"/>
          <p:cNvSpPr>
            <a:spLocks noGrp="1"/>
          </p:cNvSpPr>
          <p:nvPr>
            <p:ph idx="1"/>
          </p:nvPr>
        </p:nvSpPr>
        <p:spPr/>
        <p:txBody>
          <a:bodyPr/>
          <a:lstStyle/>
          <a:p>
            <a:r>
              <a:rPr lang="el-GR" dirty="0" smtClean="0"/>
              <a:t>Η οικονομική κρίση – συρίκνωση πωλήσεων</a:t>
            </a:r>
          </a:p>
          <a:p>
            <a:r>
              <a:rPr lang="el-GR" dirty="0" smtClean="0"/>
              <a:t>Ευκαιρίες για εξειδικευμένο προσωπικό</a:t>
            </a:r>
          </a:p>
          <a:p>
            <a:pPr lvl="1"/>
            <a:r>
              <a:rPr lang="en-US" dirty="0" smtClean="0"/>
              <a:t>R &amp; D</a:t>
            </a:r>
            <a:r>
              <a:rPr lang="el-GR" dirty="0" smtClean="0"/>
              <a:t> </a:t>
            </a:r>
            <a:endParaRPr lang="en-US" dirty="0" smtClean="0"/>
          </a:p>
          <a:p>
            <a:pPr lvl="1"/>
            <a:r>
              <a:rPr lang="el-GR" dirty="0" smtClean="0"/>
              <a:t>Εκπαίδευση</a:t>
            </a:r>
          </a:p>
          <a:p>
            <a:pPr lvl="1"/>
            <a:r>
              <a:rPr lang="el-GR" dirty="0" smtClean="0"/>
              <a:t>Εργασία στο εξωτερικό</a:t>
            </a:r>
          </a:p>
          <a:p>
            <a:r>
              <a:rPr lang="el-GR" dirty="0" smtClean="0"/>
              <a:t>Ανάγκη για προσωπικό με ευρύ γνωστικό υπόβαθρο και ικανότητες</a:t>
            </a:r>
          </a:p>
          <a:p>
            <a:pPr lvl="1"/>
            <a:r>
              <a:rPr lang="el-GR" dirty="0" smtClean="0"/>
              <a:t>Γνώσεις οικονομίας</a:t>
            </a:r>
            <a:r>
              <a:rPr lang="en-US" dirty="0" smtClean="0"/>
              <a:t>/</a:t>
            </a:r>
            <a:r>
              <a:rPr lang="el-GR" dirty="0" smtClean="0"/>
              <a:t>οικονομικών της υγείας</a:t>
            </a:r>
          </a:p>
          <a:p>
            <a:pPr lvl="1"/>
            <a:r>
              <a:rPr lang="en-US" dirty="0" smtClean="0"/>
              <a:t>Logistics</a:t>
            </a:r>
            <a:endParaRPr lang="el-GR" dirty="0" smtClean="0"/>
          </a:p>
          <a:p>
            <a:pPr lvl="1"/>
            <a:r>
              <a:rPr lang="el-GR" dirty="0" smtClean="0"/>
              <a:t>Στατιστική/βελτιστοποίηση διαδικασιών(κλινικές μελέτες)</a:t>
            </a:r>
          </a:p>
          <a:p>
            <a:pPr lvl="1"/>
            <a:r>
              <a:rPr lang="el-GR" dirty="0" smtClean="0"/>
              <a:t>Γνώση πληροφοριακών συστημάτων(</a:t>
            </a:r>
            <a:r>
              <a:rPr lang="en-US" dirty="0" smtClean="0"/>
              <a:t>software &amp; hardware)-</a:t>
            </a:r>
            <a:r>
              <a:rPr lang="el-GR" dirty="0" smtClean="0"/>
              <a:t> άμεση κατανόηση καινοτόμων προϊοντων</a:t>
            </a:r>
          </a:p>
          <a:p>
            <a:pPr lvl="1"/>
            <a:endParaRPr lang="en-US" dirty="0" smtClean="0"/>
          </a:p>
          <a:p>
            <a:pPr lvl="1"/>
            <a:endParaRPr lang="en-US" dirty="0" smtClean="0"/>
          </a:p>
          <a:p>
            <a:pPr lvl="1"/>
            <a:endParaRPr lang="el-GR" dirty="0" smtClean="0"/>
          </a:p>
        </p:txBody>
      </p:sp>
    </p:spTree>
    <p:extLst>
      <p:ext uri="{BB962C8B-B14F-4D97-AF65-F5344CB8AC3E}">
        <p14:creationId xmlns:p14="http://schemas.microsoft.com/office/powerpoint/2010/main" val="10973010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l-GR" dirty="0" smtClean="0"/>
              <a:t>Εφόδια - προετοιμασία</a:t>
            </a:r>
            <a:endParaRPr lang="en-US" dirty="0"/>
          </a:p>
        </p:txBody>
      </p:sp>
      <p:sp>
        <p:nvSpPr>
          <p:cNvPr id="8" name="Content Placeholder 7"/>
          <p:cNvSpPr>
            <a:spLocks noGrp="1"/>
          </p:cNvSpPr>
          <p:nvPr>
            <p:ph idx="1"/>
          </p:nvPr>
        </p:nvSpPr>
        <p:spPr/>
        <p:txBody>
          <a:bodyPr/>
          <a:lstStyle/>
          <a:p>
            <a:r>
              <a:rPr lang="el-GR" dirty="0" smtClean="0"/>
              <a:t>Άρτια τεχνική κατάρτηση</a:t>
            </a:r>
          </a:p>
          <a:p>
            <a:r>
              <a:rPr lang="el-GR" dirty="0" smtClean="0"/>
              <a:t>Σωστή και ολοκληρωμένη διαχείρηση διαπροσωπικών σχέσεων</a:t>
            </a:r>
          </a:p>
          <a:p>
            <a:pPr lvl="1"/>
            <a:r>
              <a:rPr lang="el-GR" dirty="0" smtClean="0"/>
              <a:t>Χώρο εργασίας (ομαδικό πνεύμα συνεργασίας, ευελίξία..)</a:t>
            </a:r>
          </a:p>
          <a:p>
            <a:pPr lvl="1"/>
            <a:r>
              <a:rPr lang="el-GR" dirty="0" smtClean="0"/>
              <a:t>Αγορά (διαφορετικές προσωπικότηττες, μορφωτικά επίπεδα...)</a:t>
            </a:r>
            <a:endParaRPr lang="en-US" dirty="0" smtClean="0"/>
          </a:p>
          <a:p>
            <a:r>
              <a:rPr lang="en-US" dirty="0" smtClean="0"/>
              <a:t>Communication skills</a:t>
            </a:r>
          </a:p>
          <a:p>
            <a:r>
              <a:rPr lang="en-US" dirty="0" smtClean="0"/>
              <a:t>Project management</a:t>
            </a:r>
            <a:r>
              <a:rPr lang="el-GR" dirty="0" smtClean="0"/>
              <a:t> (διαχείριση έργου, </a:t>
            </a:r>
            <a:r>
              <a:rPr lang="en-US" dirty="0" smtClean="0"/>
              <a:t>deadlines, </a:t>
            </a:r>
            <a:r>
              <a:rPr lang="el-GR" dirty="0" smtClean="0"/>
              <a:t>διάθεση/διαχείριση πόρων...)</a:t>
            </a:r>
            <a:endParaRPr lang="en-US" dirty="0" smtClean="0"/>
          </a:p>
          <a:p>
            <a:r>
              <a:rPr lang="en-US" dirty="0" smtClean="0"/>
              <a:t>Reporting</a:t>
            </a:r>
            <a:r>
              <a:rPr lang="el-GR" dirty="0" smtClean="0"/>
              <a:t> (σύντομη, περιεκτική, μετρήσιμη...)</a:t>
            </a:r>
          </a:p>
          <a:p>
            <a:r>
              <a:rPr lang="el-GR" dirty="0" smtClean="0"/>
              <a:t>Γνώσεις υπολογιστών (</a:t>
            </a:r>
            <a:r>
              <a:rPr lang="en-US" dirty="0" smtClean="0"/>
              <a:t>office platform etc…)</a:t>
            </a:r>
          </a:p>
          <a:p>
            <a:r>
              <a:rPr lang="el-GR" dirty="0" smtClean="0"/>
              <a:t>Χαρακτήρας</a:t>
            </a:r>
          </a:p>
          <a:p>
            <a:pPr lvl="1"/>
            <a:r>
              <a:rPr lang="el-GR" dirty="0" smtClean="0"/>
              <a:t>Ευστροφία</a:t>
            </a:r>
          </a:p>
          <a:p>
            <a:pPr lvl="1"/>
            <a:r>
              <a:rPr lang="el-GR" dirty="0" smtClean="0"/>
              <a:t>Ευγένεια</a:t>
            </a:r>
          </a:p>
          <a:p>
            <a:pPr lvl="1"/>
            <a:r>
              <a:rPr lang="el-GR" dirty="0" smtClean="0"/>
              <a:t>Προσωπική επιμέλεια. </a:t>
            </a:r>
            <a:endParaRPr lang="en-US" dirty="0" smtClean="0"/>
          </a:p>
          <a:p>
            <a:endParaRPr lang="en-US" dirty="0"/>
          </a:p>
        </p:txBody>
      </p:sp>
    </p:spTree>
    <p:extLst>
      <p:ext uri="{BB962C8B-B14F-4D97-AF65-F5344CB8AC3E}">
        <p14:creationId xmlns:p14="http://schemas.microsoft.com/office/powerpoint/2010/main" val="1418683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l-GR" dirty="0" smtClean="0"/>
              <a:t>Σας ευχαριστώ πολύ</a:t>
            </a:r>
            <a:endParaRPr lang="en-US" dirty="0"/>
          </a:p>
        </p:txBody>
      </p:sp>
      <p:sp>
        <p:nvSpPr>
          <p:cNvPr id="5" name="Subtitle 4"/>
          <p:cNvSpPr>
            <a:spLocks noGrp="1"/>
          </p:cNvSpPr>
          <p:nvPr>
            <p:ph type="subTitle" idx="1"/>
          </p:nvPr>
        </p:nvSpPr>
        <p:spPr/>
        <p:txBody>
          <a:bodyPr/>
          <a:lstStyle/>
          <a:p>
            <a:r>
              <a:rPr lang="el-GR" dirty="0" smtClean="0"/>
              <a:t>Ερωτήσεις!!</a:t>
            </a:r>
            <a:endParaRPr lang="en-US" dirty="0"/>
          </a:p>
        </p:txBody>
      </p:sp>
    </p:spTree>
    <p:extLst>
      <p:ext uri="{BB962C8B-B14F-4D97-AF65-F5344CB8AC3E}">
        <p14:creationId xmlns:p14="http://schemas.microsoft.com/office/powerpoint/2010/main" val="2056012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l-GR" dirty="0" smtClean="0"/>
              <a:t>Τι είναι το </a:t>
            </a:r>
            <a:r>
              <a:rPr lang="en-US" dirty="0" smtClean="0"/>
              <a:t>Biomedical Engineering</a:t>
            </a:r>
            <a:endParaRPr lang="en-US" dirty="0"/>
          </a:p>
        </p:txBody>
      </p:sp>
      <p:sp>
        <p:nvSpPr>
          <p:cNvPr id="6" name="Content Placeholder 5"/>
          <p:cNvSpPr>
            <a:spLocks noGrp="1"/>
          </p:cNvSpPr>
          <p:nvPr>
            <p:ph sz="half" idx="2"/>
          </p:nvPr>
        </p:nvSpPr>
        <p:spPr>
          <a:xfrm>
            <a:off x="228600" y="1447800"/>
            <a:ext cx="8610600" cy="4373672"/>
          </a:xfrm>
        </p:spPr>
        <p:txBody>
          <a:bodyPr>
            <a:normAutofit/>
          </a:bodyPr>
          <a:lstStyle/>
          <a:p>
            <a:pPr>
              <a:lnSpc>
                <a:spcPct val="80000"/>
              </a:lnSpc>
              <a:defRPr/>
            </a:pPr>
            <a:endParaRPr lang="el-GR" sz="2000" dirty="0" smtClean="0"/>
          </a:p>
          <a:p>
            <a:pPr>
              <a:lnSpc>
                <a:spcPct val="80000"/>
              </a:lnSpc>
              <a:defRPr/>
            </a:pPr>
            <a:endParaRPr lang="el-GR" sz="2000" dirty="0"/>
          </a:p>
          <a:p>
            <a:pPr>
              <a:lnSpc>
                <a:spcPct val="80000"/>
              </a:lnSpc>
              <a:defRPr/>
            </a:pPr>
            <a:endParaRPr lang="el-GR" sz="2000" dirty="0" smtClean="0"/>
          </a:p>
          <a:p>
            <a:pPr>
              <a:lnSpc>
                <a:spcPct val="80000"/>
              </a:lnSpc>
              <a:defRPr/>
            </a:pPr>
            <a:r>
              <a:rPr lang="el-GR" sz="2000" dirty="0" smtClean="0"/>
              <a:t>Βιοϊατρική τεχνολογία είναι το &lt;&lt;πάντρεμα&gt;&gt; της μηχανικής,της ιατρικής και των φυσικών επιστημών.</a:t>
            </a:r>
          </a:p>
          <a:p>
            <a:pPr>
              <a:lnSpc>
                <a:spcPct val="80000"/>
              </a:lnSpc>
              <a:defRPr/>
            </a:pPr>
            <a:endParaRPr lang="el-GR" sz="2000" dirty="0"/>
          </a:p>
          <a:p>
            <a:pPr>
              <a:lnSpc>
                <a:spcPct val="80000"/>
              </a:lnSpc>
              <a:defRPr/>
            </a:pPr>
            <a:endParaRPr lang="el-GR" sz="2000" dirty="0" smtClean="0"/>
          </a:p>
          <a:p>
            <a:pPr>
              <a:lnSpc>
                <a:spcPct val="80000"/>
              </a:lnSpc>
              <a:defRPr/>
            </a:pPr>
            <a:r>
              <a:rPr lang="el-GR" sz="2000" dirty="0" smtClean="0"/>
              <a:t>Το </a:t>
            </a:r>
            <a:r>
              <a:rPr lang="en-US" sz="2000" dirty="0" smtClean="0"/>
              <a:t>Bioengineering </a:t>
            </a:r>
            <a:r>
              <a:rPr lang="el-GR" sz="2000" dirty="0" smtClean="0"/>
              <a:t>στιρίζεται σε πολύ υψηλές επιστημονικές εφαρμογές</a:t>
            </a:r>
            <a:r>
              <a:rPr lang="en-US" sz="2000" dirty="0" smtClean="0"/>
              <a:t>:</a:t>
            </a:r>
            <a:r>
              <a:rPr lang="el-GR" sz="2000" b="1" u="sng" dirty="0" smtClean="0"/>
              <a:t>μηχανική</a:t>
            </a:r>
            <a:r>
              <a:rPr lang="el-GR" sz="2000" u="sng" dirty="0" smtClean="0"/>
              <a:t> </a:t>
            </a:r>
            <a:r>
              <a:rPr lang="el-GR" sz="2000" dirty="0" smtClean="0"/>
              <a:t>&amp; </a:t>
            </a:r>
            <a:r>
              <a:rPr lang="el-GR" sz="2000" b="1" u="sng" dirty="0" smtClean="0"/>
              <a:t>τεχνολογία </a:t>
            </a:r>
            <a:r>
              <a:rPr lang="el-GR" sz="2000" dirty="0" smtClean="0"/>
              <a:t>με αποτέλεσμα την προσέγγιση και την επίλυση των προβλημάτων.</a:t>
            </a:r>
            <a:endParaRPr lang="el-GR" sz="2000" b="1" u="sng" dirty="0" smtClean="0"/>
          </a:p>
          <a:p>
            <a:pPr>
              <a:lnSpc>
                <a:spcPct val="80000"/>
              </a:lnSpc>
              <a:defRPr/>
            </a:pPr>
            <a:endParaRPr lang="el-GR" sz="2000" dirty="0"/>
          </a:p>
          <a:p>
            <a:pPr marL="0" indent="0">
              <a:lnSpc>
                <a:spcPct val="80000"/>
              </a:lnSpc>
              <a:buNone/>
              <a:defRPr/>
            </a:pPr>
            <a:endParaRPr lang="en-US" sz="2200" dirty="0"/>
          </a:p>
          <a:p>
            <a:pPr marL="0" indent="0">
              <a:lnSpc>
                <a:spcPct val="80000"/>
              </a:lnSpc>
              <a:buNone/>
              <a:defRPr/>
            </a:pPr>
            <a:endParaRPr lang="en-US" sz="1000" dirty="0"/>
          </a:p>
          <a:p>
            <a:pPr marL="0" indent="0">
              <a:buNone/>
            </a:pPr>
            <a:endParaRPr lang="en-US" dirty="0"/>
          </a:p>
        </p:txBody>
      </p:sp>
    </p:spTree>
    <p:extLst>
      <p:ext uri="{BB962C8B-B14F-4D97-AF65-F5344CB8AC3E}">
        <p14:creationId xmlns:p14="http://schemas.microsoft.com/office/powerpoint/2010/main" val="39857411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smtClean="0"/>
              <a:t>Ποιός είναι ο στόχος</a:t>
            </a:r>
            <a:endParaRPr lang="el-GR" dirty="0"/>
          </a:p>
        </p:txBody>
      </p:sp>
      <p:sp>
        <p:nvSpPr>
          <p:cNvPr id="3" name="Content Placeholder 2"/>
          <p:cNvSpPr>
            <a:spLocks noGrp="1"/>
          </p:cNvSpPr>
          <p:nvPr>
            <p:ph sz="half" idx="2"/>
          </p:nvPr>
        </p:nvSpPr>
        <p:spPr/>
        <p:txBody>
          <a:bodyPr/>
          <a:lstStyle/>
          <a:p>
            <a:endParaRPr lang="el-GR" dirty="0" smtClean="0"/>
          </a:p>
          <a:p>
            <a:endParaRPr lang="el-GR" dirty="0"/>
          </a:p>
          <a:p>
            <a:endParaRPr lang="el-GR" dirty="0" smtClean="0"/>
          </a:p>
          <a:p>
            <a:r>
              <a:rPr lang="en-US" dirty="0" smtClean="0"/>
              <a:t>O </a:t>
            </a:r>
            <a:r>
              <a:rPr lang="el-GR" dirty="0" smtClean="0"/>
              <a:t>κύριος στόχος είναι να βελτιωθεί η ποιότητα της ζωής των ατόμων με ιατρικές παθήσεις που περιορίζουν την ανεξάρτητη διαβίωση και την ενσωμάτωση τους στην κοινωνία μας</a:t>
            </a:r>
            <a:r>
              <a:rPr lang="en-US" dirty="0" smtClean="0"/>
              <a:t>.</a:t>
            </a:r>
            <a:endParaRPr lang="en-US" dirty="0"/>
          </a:p>
        </p:txBody>
      </p:sp>
    </p:spTree>
    <p:extLst>
      <p:ext uri="{BB962C8B-B14F-4D97-AF65-F5344CB8AC3E}">
        <p14:creationId xmlns:p14="http://schemas.microsoft.com/office/powerpoint/2010/main" val="3338057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smtClean="0"/>
              <a:t>Γιατί η επιλογή του </a:t>
            </a:r>
            <a:r>
              <a:rPr lang="en-US" dirty="0" smtClean="0"/>
              <a:t>Bioengineering</a:t>
            </a:r>
            <a:endParaRPr lang="en-US" dirty="0"/>
          </a:p>
        </p:txBody>
      </p:sp>
      <p:sp>
        <p:nvSpPr>
          <p:cNvPr id="5" name="Content Placeholder 4"/>
          <p:cNvSpPr>
            <a:spLocks noGrp="1"/>
          </p:cNvSpPr>
          <p:nvPr>
            <p:ph idx="1"/>
          </p:nvPr>
        </p:nvSpPr>
        <p:spPr/>
        <p:txBody>
          <a:bodyPr/>
          <a:lstStyle/>
          <a:p>
            <a:r>
              <a:rPr lang="el-GR" dirty="0"/>
              <a:t>Κορεσμός στο χώρο των τηλεπικοινωνιών </a:t>
            </a:r>
          </a:p>
          <a:p>
            <a:r>
              <a:rPr lang="el-GR" dirty="0" smtClean="0"/>
              <a:t>Συμβουλή από καθηγητή του πανεπιστημίου</a:t>
            </a:r>
          </a:p>
          <a:p>
            <a:r>
              <a:rPr lang="el-GR" dirty="0" smtClean="0"/>
              <a:t>Η φύση της δουλειάς</a:t>
            </a:r>
          </a:p>
          <a:p>
            <a:r>
              <a:rPr lang="el-GR" dirty="0" smtClean="0"/>
              <a:t>Η επαφή με τον κόσμο </a:t>
            </a:r>
          </a:p>
          <a:p>
            <a:r>
              <a:rPr lang="el-GR" dirty="0" smtClean="0"/>
              <a:t>Προοπτική εξέλιξης</a:t>
            </a:r>
          </a:p>
          <a:p>
            <a:endParaRPr lang="en-US" dirty="0"/>
          </a:p>
        </p:txBody>
      </p:sp>
    </p:spTree>
    <p:extLst>
      <p:ext uri="{BB962C8B-B14F-4D97-AF65-F5344CB8AC3E}">
        <p14:creationId xmlns:p14="http://schemas.microsoft.com/office/powerpoint/2010/main" val="1701723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smtClean="0"/>
              <a:t>Ποιά είναι η δομή της σχολής </a:t>
            </a:r>
            <a:endParaRPr lang="el-GR" dirty="0"/>
          </a:p>
        </p:txBody>
      </p:sp>
      <p:sp>
        <p:nvSpPr>
          <p:cNvPr id="3" name="Content Placeholder 2"/>
          <p:cNvSpPr>
            <a:spLocks noGrp="1"/>
          </p:cNvSpPr>
          <p:nvPr>
            <p:ph sz="half" idx="2"/>
          </p:nvPr>
        </p:nvSpPr>
        <p:spPr/>
        <p:txBody>
          <a:bodyPr/>
          <a:lstStyle/>
          <a:p>
            <a:endParaRPr lang="el-GR" dirty="0" smtClean="0"/>
          </a:p>
          <a:p>
            <a:endParaRPr lang="el-GR" dirty="0"/>
          </a:p>
          <a:p>
            <a:r>
              <a:rPr lang="el-GR" dirty="0" smtClean="0"/>
              <a:t>Παραδόσεις μαθημάτων</a:t>
            </a:r>
          </a:p>
          <a:p>
            <a:r>
              <a:rPr lang="el-GR" dirty="0" smtClean="0"/>
              <a:t>Εργαστήρια</a:t>
            </a:r>
          </a:p>
          <a:p>
            <a:r>
              <a:rPr lang="el-GR" dirty="0" smtClean="0"/>
              <a:t>Επισκέψεις σε νοσοκομεία</a:t>
            </a:r>
          </a:p>
          <a:p>
            <a:r>
              <a:rPr lang="el-GR" dirty="0" smtClean="0"/>
              <a:t>Πτυχιακή εργασία</a:t>
            </a:r>
          </a:p>
          <a:p>
            <a:endParaRPr lang="el-GR" dirty="0"/>
          </a:p>
        </p:txBody>
      </p:sp>
    </p:spTree>
    <p:extLst>
      <p:ext uri="{BB962C8B-B14F-4D97-AF65-F5344CB8AC3E}">
        <p14:creationId xmlns:p14="http://schemas.microsoft.com/office/powerpoint/2010/main" val="23246646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smtClean="0"/>
              <a:t>Ποιοί είναι οι φοιτητές του </a:t>
            </a:r>
            <a:r>
              <a:rPr lang="en-US" dirty="0" smtClean="0"/>
              <a:t>Bioengineering</a:t>
            </a:r>
            <a:r>
              <a:rPr lang="el-GR" dirty="0" smtClean="0"/>
              <a:t> </a:t>
            </a:r>
            <a:endParaRPr lang="el-GR" dirty="0"/>
          </a:p>
        </p:txBody>
      </p:sp>
      <p:sp>
        <p:nvSpPr>
          <p:cNvPr id="3" name="Content Placeholder 2"/>
          <p:cNvSpPr>
            <a:spLocks noGrp="1"/>
          </p:cNvSpPr>
          <p:nvPr>
            <p:ph sz="half" idx="2"/>
          </p:nvPr>
        </p:nvSpPr>
        <p:spPr/>
        <p:txBody>
          <a:bodyPr/>
          <a:lstStyle/>
          <a:p>
            <a:endParaRPr lang="el-GR" dirty="0" smtClean="0"/>
          </a:p>
          <a:p>
            <a:endParaRPr lang="el-GR" dirty="0"/>
          </a:p>
          <a:p>
            <a:r>
              <a:rPr lang="el-GR" dirty="0" smtClean="0"/>
              <a:t>Ηλεκτρολόγοι μηχανικοί</a:t>
            </a:r>
          </a:p>
          <a:p>
            <a:r>
              <a:rPr lang="el-GR" dirty="0" smtClean="0"/>
              <a:t>Μηχανολόγοι μηχανικοί</a:t>
            </a:r>
          </a:p>
          <a:p>
            <a:r>
              <a:rPr lang="el-GR" dirty="0" smtClean="0"/>
              <a:t>Βιολόγοι</a:t>
            </a:r>
          </a:p>
          <a:p>
            <a:endParaRPr lang="el-GR" dirty="0" smtClean="0"/>
          </a:p>
          <a:p>
            <a:endParaRPr lang="el-GR" dirty="0"/>
          </a:p>
        </p:txBody>
      </p:sp>
    </p:spTree>
    <p:extLst>
      <p:ext uri="{BB962C8B-B14F-4D97-AF65-F5344CB8AC3E}">
        <p14:creationId xmlns:p14="http://schemas.microsoft.com/office/powerpoint/2010/main" val="4059668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smtClean="0"/>
              <a:t>Μαθήματα σχολής</a:t>
            </a:r>
            <a:endParaRPr lang="el-GR" dirty="0"/>
          </a:p>
        </p:txBody>
      </p:sp>
      <p:sp>
        <p:nvSpPr>
          <p:cNvPr id="3" name="Content Placeholder 2"/>
          <p:cNvSpPr>
            <a:spLocks noGrp="1"/>
          </p:cNvSpPr>
          <p:nvPr>
            <p:ph idx="1"/>
          </p:nvPr>
        </p:nvSpPr>
        <p:spPr/>
        <p:txBody>
          <a:bodyPr/>
          <a:lstStyle/>
          <a:p>
            <a:pPr lvl="1">
              <a:lnSpc>
                <a:spcPct val="80000"/>
              </a:lnSpc>
              <a:buFont typeface="Arial" pitchFamily="34" charset="0"/>
              <a:buChar char="•"/>
              <a:defRPr/>
            </a:pPr>
            <a:r>
              <a:rPr lang="en-US" dirty="0" smtClean="0"/>
              <a:t>Engineering Science </a:t>
            </a:r>
            <a:r>
              <a:rPr lang="el-GR" dirty="0" smtClean="0"/>
              <a:t>ή </a:t>
            </a:r>
            <a:r>
              <a:rPr lang="en-US" dirty="0" smtClean="0"/>
              <a:t>Medical Science</a:t>
            </a:r>
          </a:p>
          <a:p>
            <a:pPr lvl="1">
              <a:lnSpc>
                <a:spcPct val="80000"/>
              </a:lnSpc>
              <a:buFont typeface="Arial" pitchFamily="34" charset="0"/>
              <a:buChar char="•"/>
              <a:defRPr/>
            </a:pPr>
            <a:r>
              <a:rPr lang="en-US" dirty="0" smtClean="0"/>
              <a:t>Professional Studies in Biomedical Engineering</a:t>
            </a:r>
          </a:p>
          <a:p>
            <a:pPr lvl="1">
              <a:lnSpc>
                <a:spcPct val="80000"/>
              </a:lnSpc>
              <a:buFont typeface="Arial" pitchFamily="34" charset="0"/>
              <a:buChar char="•"/>
              <a:defRPr/>
            </a:pPr>
            <a:r>
              <a:rPr lang="en-US" dirty="0" smtClean="0"/>
              <a:t>Research Methodology</a:t>
            </a:r>
          </a:p>
          <a:p>
            <a:pPr lvl="1">
              <a:lnSpc>
                <a:spcPct val="80000"/>
              </a:lnSpc>
              <a:buFont typeface="Arial" pitchFamily="34" charset="0"/>
              <a:buChar char="•"/>
              <a:defRPr/>
            </a:pPr>
            <a:r>
              <a:rPr lang="en-US" dirty="0" smtClean="0"/>
              <a:t>Biomedical Electronics (Electronic Engineering)</a:t>
            </a:r>
          </a:p>
          <a:p>
            <a:pPr lvl="1">
              <a:lnSpc>
                <a:spcPct val="80000"/>
              </a:lnSpc>
              <a:buFont typeface="Arial" pitchFamily="34" charset="0"/>
              <a:buChar char="•"/>
              <a:defRPr/>
            </a:pPr>
            <a:r>
              <a:rPr lang="en-US" dirty="0" smtClean="0"/>
              <a:t>Biomedical Instrumentation</a:t>
            </a:r>
          </a:p>
          <a:p>
            <a:pPr lvl="1">
              <a:lnSpc>
                <a:spcPct val="80000"/>
              </a:lnSpc>
              <a:buFont typeface="Arial" pitchFamily="34" charset="0"/>
              <a:buChar char="•"/>
              <a:defRPr/>
            </a:pPr>
            <a:r>
              <a:rPr lang="en-US" dirty="0" smtClean="0"/>
              <a:t>Anatomy &amp; Physiology</a:t>
            </a:r>
          </a:p>
          <a:p>
            <a:pPr lvl="1">
              <a:lnSpc>
                <a:spcPct val="80000"/>
              </a:lnSpc>
              <a:buFont typeface="Arial" pitchFamily="34" charset="0"/>
              <a:buChar char="•"/>
              <a:defRPr/>
            </a:pPr>
            <a:r>
              <a:rPr lang="en-US" dirty="0" smtClean="0"/>
              <a:t>Introduction to Biomechanics (Mechanical Engineering)</a:t>
            </a:r>
          </a:p>
          <a:p>
            <a:pPr lvl="1">
              <a:lnSpc>
                <a:spcPct val="80000"/>
              </a:lnSpc>
              <a:buFont typeface="Arial" pitchFamily="34" charset="0"/>
              <a:buChar char="•"/>
              <a:defRPr/>
            </a:pPr>
            <a:r>
              <a:rPr lang="en-US" dirty="0" smtClean="0"/>
              <a:t>Prosthetics &amp; Orthotics</a:t>
            </a:r>
          </a:p>
          <a:p>
            <a:pPr lvl="1">
              <a:lnSpc>
                <a:spcPct val="80000"/>
              </a:lnSpc>
              <a:buFont typeface="Arial" pitchFamily="34" charset="0"/>
              <a:buChar char="•"/>
              <a:defRPr/>
            </a:pPr>
            <a:r>
              <a:rPr lang="en-US" dirty="0" smtClean="0"/>
              <a:t>Regenerative Medicine &amp; Tissue Engineering</a:t>
            </a:r>
          </a:p>
          <a:p>
            <a:pPr lvl="1">
              <a:lnSpc>
                <a:spcPct val="80000"/>
              </a:lnSpc>
              <a:buFont typeface="Arial" pitchFamily="34" charset="0"/>
              <a:buChar char="•"/>
              <a:defRPr/>
            </a:pPr>
            <a:r>
              <a:rPr lang="en-US" dirty="0" smtClean="0"/>
              <a:t>Tissue Mechanics</a:t>
            </a:r>
          </a:p>
          <a:p>
            <a:pPr lvl="1">
              <a:lnSpc>
                <a:spcPct val="80000"/>
              </a:lnSpc>
              <a:buFont typeface="Arial" pitchFamily="34" charset="0"/>
              <a:buChar char="•"/>
              <a:defRPr/>
            </a:pPr>
            <a:r>
              <a:rPr lang="en-US" dirty="0" smtClean="0"/>
              <a:t>Clinical &amp; Sports Biomechanics</a:t>
            </a:r>
          </a:p>
          <a:p>
            <a:pPr lvl="1">
              <a:lnSpc>
                <a:spcPct val="80000"/>
              </a:lnSpc>
              <a:buFont typeface="Arial" pitchFamily="34" charset="0"/>
              <a:buChar char="•"/>
              <a:defRPr/>
            </a:pPr>
            <a:r>
              <a:rPr lang="en-US" dirty="0" smtClean="0"/>
              <a:t>Bio-signal processing and analysis</a:t>
            </a:r>
          </a:p>
          <a:p>
            <a:pPr lvl="1">
              <a:lnSpc>
                <a:spcPct val="80000"/>
              </a:lnSpc>
              <a:buFont typeface="Arial" pitchFamily="34" charset="0"/>
              <a:buChar char="•"/>
              <a:defRPr/>
            </a:pPr>
            <a:r>
              <a:rPr lang="en-US" dirty="0" smtClean="0"/>
              <a:t>Biomaterials and Biocompatibility</a:t>
            </a:r>
          </a:p>
          <a:p>
            <a:pPr lvl="1">
              <a:lnSpc>
                <a:spcPct val="80000"/>
              </a:lnSpc>
              <a:buFont typeface="Arial" pitchFamily="34" charset="0"/>
              <a:buChar char="•"/>
              <a:defRPr/>
            </a:pPr>
            <a:r>
              <a:rPr lang="en-US" dirty="0" smtClean="0"/>
              <a:t>Cardiovascular Devices </a:t>
            </a:r>
          </a:p>
          <a:p>
            <a:pPr marL="457200" lvl="1" indent="0">
              <a:lnSpc>
                <a:spcPct val="80000"/>
              </a:lnSpc>
              <a:buNone/>
              <a:defRPr/>
            </a:pPr>
            <a:endParaRPr lang="en-US" dirty="0" smtClean="0"/>
          </a:p>
          <a:p>
            <a:pPr lvl="1">
              <a:lnSpc>
                <a:spcPct val="80000"/>
              </a:lnSpc>
              <a:defRPr/>
            </a:pPr>
            <a:endParaRPr lang="en-US" dirty="0"/>
          </a:p>
          <a:p>
            <a:pPr marL="857250" lvl="3" indent="0">
              <a:lnSpc>
                <a:spcPct val="80000"/>
              </a:lnSpc>
              <a:buNone/>
              <a:defRPr/>
            </a:pPr>
            <a:r>
              <a:rPr lang="en-US" dirty="0">
                <a:latin typeface="Times New Roman"/>
                <a:ea typeface="MS Mincho"/>
              </a:rPr>
              <a:t> </a:t>
            </a:r>
            <a:endParaRPr lang="el-GR" dirty="0"/>
          </a:p>
        </p:txBody>
      </p:sp>
    </p:spTree>
    <p:extLst>
      <p:ext uri="{BB962C8B-B14F-4D97-AF65-F5344CB8AC3E}">
        <p14:creationId xmlns:p14="http://schemas.microsoft.com/office/powerpoint/2010/main" val="24276653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smtClean="0"/>
              <a:t>Ποιά είναι η </a:t>
            </a:r>
            <a:r>
              <a:rPr lang="en-US" dirty="0" smtClean="0"/>
              <a:t>Boston Scientific</a:t>
            </a:r>
            <a:endParaRPr lang="el-GR" dirty="0"/>
          </a:p>
        </p:txBody>
      </p:sp>
      <p:sp>
        <p:nvSpPr>
          <p:cNvPr id="3" name="Content Placeholder 2"/>
          <p:cNvSpPr>
            <a:spLocks noGrp="1"/>
          </p:cNvSpPr>
          <p:nvPr>
            <p:ph idx="1"/>
          </p:nvPr>
        </p:nvSpPr>
        <p:spPr/>
        <p:txBody>
          <a:bodyPr>
            <a:normAutofit lnSpcReduction="10000"/>
          </a:bodyPr>
          <a:lstStyle/>
          <a:p>
            <a:pPr lvl="1">
              <a:lnSpc>
                <a:spcPct val="80000"/>
              </a:lnSpc>
              <a:buFont typeface="Arial" pitchFamily="34" charset="0"/>
              <a:buChar char="•"/>
              <a:defRPr/>
            </a:pPr>
            <a:endParaRPr lang="en-US" dirty="0"/>
          </a:p>
          <a:p>
            <a:r>
              <a:rPr lang="el-GR" dirty="0" smtClean="0"/>
              <a:t>Είναι μια κορυφαία και πρωτοπόρα εταιρεία στον χώρο των ιατρικών μηχανημάτων και αναλωσίμων υλικών που στοχεύει στην βελτίωση της υγείας των ασθενών σε όλο τον κόσμο</a:t>
            </a:r>
          </a:p>
          <a:p>
            <a:r>
              <a:rPr lang="el-GR" dirty="0" smtClean="0"/>
              <a:t>Περίπου 24,000 ανθρώπινο δυναμικό σε όλο τον κόσμο</a:t>
            </a:r>
          </a:p>
          <a:p>
            <a:r>
              <a:rPr lang="el-GR" dirty="0" smtClean="0"/>
              <a:t>12 εγκαταστάσεις παραγωγής σε όλο τον κόσμο</a:t>
            </a:r>
          </a:p>
          <a:p>
            <a:r>
              <a:rPr lang="el-GR" dirty="0" smtClean="0"/>
              <a:t>Τμήματα πωλήσεων σε περισσότερες από 40 χώρες</a:t>
            </a:r>
          </a:p>
          <a:p>
            <a:r>
              <a:rPr lang="el-GR" dirty="0" smtClean="0"/>
              <a:t>Το 2012 έχει διαθέσει περίπου 1 δισεκατομύριο $ για έρευνα νέων καινοτόμων προϊόντων </a:t>
            </a:r>
          </a:p>
          <a:p>
            <a:r>
              <a:rPr lang="el-GR" dirty="0" smtClean="0"/>
              <a:t>η </a:t>
            </a:r>
            <a:r>
              <a:rPr lang="el-GR" dirty="0"/>
              <a:t>Boston </a:t>
            </a:r>
            <a:r>
              <a:rPr lang="el-GR" dirty="0" smtClean="0"/>
              <a:t>Scientific προωθεί </a:t>
            </a:r>
            <a:r>
              <a:rPr lang="el-GR" dirty="0"/>
              <a:t>τη χρήση ελάχιστων επεμβατικών εργαλείων παρέχοντας ευρύ φάσμα καινοτόμων προϊόντων, τεχνολογιών και υπηρεσιών μέσα από ένα ευρύ φάσμα ιατρικών </a:t>
            </a:r>
            <a:r>
              <a:rPr lang="el-GR" dirty="0" smtClean="0"/>
              <a:t>ειδικοτήτων</a:t>
            </a:r>
          </a:p>
          <a:p>
            <a:r>
              <a:rPr lang="el-GR" dirty="0"/>
              <a:t>Τα προϊόντα της επιχείρησης βοηθούν τους ιατρούς και άλλους ιατρικούς συμβούλους να βελτιώνουν την ποιότητα της ζωής των ασθενών με την παροχή </a:t>
            </a:r>
            <a:r>
              <a:rPr lang="el-GR" dirty="0" smtClean="0"/>
              <a:t>εναλλακτικών </a:t>
            </a:r>
            <a:r>
              <a:rPr lang="el-GR" dirty="0"/>
              <a:t>λύσεων στις χειρουργικές επεμβάσεις.</a:t>
            </a:r>
            <a:endParaRPr lang="el-GR" dirty="0" smtClean="0"/>
          </a:p>
          <a:p>
            <a:endParaRPr lang="el-GR" dirty="0"/>
          </a:p>
        </p:txBody>
      </p:sp>
    </p:spTree>
    <p:extLst>
      <p:ext uri="{BB962C8B-B14F-4D97-AF65-F5344CB8AC3E}">
        <p14:creationId xmlns:p14="http://schemas.microsoft.com/office/powerpoint/2010/main" val="18169737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dirty="0" smtClean="0"/>
              <a:t>Σκοπός</a:t>
            </a:r>
            <a:endParaRPr lang="el-GR" dirty="0"/>
          </a:p>
        </p:txBody>
      </p:sp>
      <p:sp>
        <p:nvSpPr>
          <p:cNvPr id="3" name="Content Placeholder 2"/>
          <p:cNvSpPr>
            <a:spLocks noGrp="1"/>
          </p:cNvSpPr>
          <p:nvPr>
            <p:ph idx="1"/>
          </p:nvPr>
        </p:nvSpPr>
        <p:spPr/>
        <p:txBody>
          <a:bodyPr/>
          <a:lstStyle/>
          <a:p>
            <a:pPr marL="457200" lvl="1" indent="0">
              <a:lnSpc>
                <a:spcPct val="80000"/>
              </a:lnSpc>
              <a:buNone/>
              <a:defRPr/>
            </a:pPr>
            <a:r>
              <a:rPr lang="el-GR" dirty="0"/>
              <a:t>Ο σκοπός της Boston Scientific είναι να βελτιώνει τη ποιότητα της φροντίδας των ασθενών και την παραγωγικότητα της υγειονομικής περίθαλψης μέσω της ανάπτυξης και της βοήθειας ελάχιστων επεμβατικών εργαλείων και μεθόδων. Αυτό επιτυγχάνεται με τη συνεχή τελειοποίηση των υπαρχόντων προϊόντων και μεθόδων και με την έρευνα και ανάπτυξη νέων τεχνολογιών που μπορούν να μειώσουν τον κίνδυνο, το τραύμα, το κόστος, το χρόνο διαδικασίας και την ανάγκη για παρακολούθηση μετά την επέμβαση.</a:t>
            </a:r>
            <a:br>
              <a:rPr lang="el-GR" dirty="0"/>
            </a:br>
            <a:endParaRPr lang="en-US" dirty="0"/>
          </a:p>
        </p:txBody>
      </p:sp>
    </p:spTree>
    <p:extLst>
      <p:ext uri="{BB962C8B-B14F-4D97-AF65-F5344CB8AC3E}">
        <p14:creationId xmlns:p14="http://schemas.microsoft.com/office/powerpoint/2010/main" val="1838982800"/>
      </p:ext>
    </p:extLst>
  </p:cSld>
  <p:clrMapOvr>
    <a:masterClrMapping/>
  </p:clrMapOvr>
  <p:timing>
    <p:tnLst>
      <p:par>
        <p:cTn id="1" dur="indefinite" restart="never" nodeType="tmRoot"/>
      </p:par>
    </p:tnLst>
  </p:timing>
</p:sld>
</file>

<file path=ppt/theme/theme1.xml><?xml version="1.0" encoding="utf-8"?>
<a:theme xmlns:a="http://schemas.openxmlformats.org/drawingml/2006/main" name="BostonScientific_PPT2_Template_10-2-12">
  <a:themeElements>
    <a:clrScheme name="Boston Scientific">
      <a:dk1>
        <a:srgbClr val="00467F"/>
      </a:dk1>
      <a:lt1>
        <a:sysClr val="window" lastClr="FFFFFF"/>
      </a:lt1>
      <a:dk2>
        <a:srgbClr val="00467F"/>
      </a:dk2>
      <a:lt2>
        <a:srgbClr val="FFFFFF"/>
      </a:lt2>
      <a:accent1>
        <a:srgbClr val="00467F"/>
      </a:accent1>
      <a:accent2>
        <a:srgbClr val="008ECD"/>
      </a:accent2>
      <a:accent3>
        <a:srgbClr val="317023"/>
      </a:accent3>
      <a:accent4>
        <a:srgbClr val="76B900"/>
      </a:accent4>
      <a:accent5>
        <a:srgbClr val="793249"/>
      </a:accent5>
      <a:accent6>
        <a:srgbClr val="6A737B"/>
      </a:accent6>
      <a:hlink>
        <a:srgbClr val="008ECD"/>
      </a:hlink>
      <a:folHlink>
        <a:srgbClr val="317023"/>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BostonScientific_PPT2_Template_10-2-12</Template>
  <TotalTime>674</TotalTime>
  <Words>636</Words>
  <Application>Microsoft Office PowerPoint</Application>
  <PresentationFormat>On-screen Show (4:3)</PresentationFormat>
  <Paragraphs>114</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BostonScientific_PPT2_Template_10-2-12</vt:lpstr>
      <vt:lpstr>Ο κλάδος της Βιοϊατρικής στο επάγγελμα του Ηλεκτρολόγου Μηχανικού  </vt:lpstr>
      <vt:lpstr>Τι είναι το Biomedical Engineering</vt:lpstr>
      <vt:lpstr>Ποιός είναι ο στόχος</vt:lpstr>
      <vt:lpstr>Γιατί η επιλογή του Bioengineering</vt:lpstr>
      <vt:lpstr>Ποιά είναι η δομή της σχολής </vt:lpstr>
      <vt:lpstr>Ποιοί είναι οι φοιτητές του Bioengineering </vt:lpstr>
      <vt:lpstr>Μαθήματα σχολής</vt:lpstr>
      <vt:lpstr>Ποιά είναι η Boston Scientific</vt:lpstr>
      <vt:lpstr>Σκοπός</vt:lpstr>
      <vt:lpstr>Ποιό είναι το πεδίο δράσης</vt:lpstr>
      <vt:lpstr>Αρμοδιότητες</vt:lpstr>
      <vt:lpstr>Ποιά είναι η αγορά σήμερα</vt:lpstr>
      <vt:lpstr>Εφόδια - προετοιμασία</vt:lpstr>
      <vt:lpstr>Σας ευχαριστώ πολύ</vt:lpstr>
    </vt:vector>
  </TitlesOfParts>
  <Company>Boston Scientific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Jewett, John</dc:creator>
  <cp:lastModifiedBy>Moutzoukis, Konstantinos</cp:lastModifiedBy>
  <cp:revision>55</cp:revision>
  <cp:lastPrinted>2013-04-01T12:18:32Z</cp:lastPrinted>
  <dcterms:created xsi:type="dcterms:W3CDTF">2012-12-05T20:33:11Z</dcterms:created>
  <dcterms:modified xsi:type="dcterms:W3CDTF">2013-04-01T12:19:52Z</dcterms:modified>
</cp:coreProperties>
</file>